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y="5143500" cx="9144000"/>
  <p:notesSz cx="6858000" cy="9144000"/>
  <p:embeddedFontLst>
    <p:embeddedFont>
      <p:font typeface="Montserrat"/>
      <p:regular r:id="rId21"/>
      <p:bold r:id="rId22"/>
      <p:italic r:id="rId23"/>
      <p:boldItalic r:id="rId24"/>
    </p:embeddedFont>
    <p:embeddedFont>
      <p:font typeface="Lato"/>
      <p:regular r:id="rId25"/>
      <p:bold r:id="rId26"/>
      <p:italic r:id="rId27"/>
      <p:boldItalic r:id="rId2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font" Target="fonts/Montserrat-bold.fntdata"/><Relationship Id="rId21" Type="http://schemas.openxmlformats.org/officeDocument/2006/relationships/font" Target="fonts/Montserrat-regular.fntdata"/><Relationship Id="rId24" Type="http://schemas.openxmlformats.org/officeDocument/2006/relationships/font" Target="fonts/Montserrat-boldItalic.fntdata"/><Relationship Id="rId23" Type="http://schemas.openxmlformats.org/officeDocument/2006/relationships/font" Target="fonts/Montserrat-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Lato-bold.fntdata"/><Relationship Id="rId25" Type="http://schemas.openxmlformats.org/officeDocument/2006/relationships/font" Target="fonts/Lato-regular.fntdata"/><Relationship Id="rId28" Type="http://schemas.openxmlformats.org/officeDocument/2006/relationships/font" Target="fonts/Lato-boldItalic.fntdata"/><Relationship Id="rId27" Type="http://schemas.openxmlformats.org/officeDocument/2006/relationships/font" Target="fonts/Lato-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ab3bdf3524_0_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ab3bdf3524_0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ab3bdf3524_0_1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ab3bdf3524_0_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ab3bdf3524_0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ab3bdf3524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ab3bdf3524_0_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ab3bdf3524_0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ab3bdf3524_0_2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ab3bdf3524_0_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ab3bdf3524_0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ab3bdf3524_0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ab3bdf3524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ab3bdf3524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ab3bdf3524_0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ab3bdf3524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ab3bdf3524_0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ab3bdf3524_0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ab3bdf3524_0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ab3bdf3524_0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ab3bdf3524_0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ab3bdf3524_0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ab3bdf3524_0_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ab3bdf3524_0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ab3bdf3524_0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ab3bdf3524_0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ab3bdf3524_0_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ab3bdf3524_0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7" name="Google Shape;17;p2"/>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8" name="Google Shape;18;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5"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1"/>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1"/>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1"/>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1"/>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1"/>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1"/>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1"/>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1"/>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1"/>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1"/>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1"/>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1"/>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 name="Google Shape;125;p11"/>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p:nvPr>
            <p:ph idx="1" type="body"/>
          </p:nvPr>
        </p:nvSpPr>
        <p:spPr>
          <a:xfrm>
            <a:off x="823850" y="2643124"/>
            <a:ext cx="4776000" cy="1218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27" name="Google Shape;12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8" name="Shape 128"/>
        <p:cNvGrpSpPr/>
        <p:nvPr/>
      </p:nvGrpSpPr>
      <p:grpSpPr>
        <a:xfrm>
          <a:off x="0" y="0"/>
          <a:ext cx="0" cy="0"/>
          <a:chOff x="0" y="0"/>
          <a:chExt cx="0" cy="0"/>
        </a:xfrm>
      </p:grpSpPr>
      <p:sp>
        <p:nvSpPr>
          <p:cNvPr id="129" name="Google Shape;12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 name="Google Shape;39;p3"/>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0" name="Google Shape;40;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6" name="Google Shape;46;p4"/>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47" name="Google Shape;47;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8"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3" name="Google Shape;53;p5"/>
          <p:cNvSpPr txBox="1"/>
          <p:nvPr>
            <p:ph idx="1" type="body"/>
          </p:nvPr>
        </p:nvSpPr>
        <p:spPr>
          <a:xfrm>
            <a:off x="1297500"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4" name="Google Shape;54;p5"/>
          <p:cNvSpPr txBox="1"/>
          <p:nvPr>
            <p:ph idx="2" type="body"/>
          </p:nvPr>
        </p:nvSpPr>
        <p:spPr>
          <a:xfrm>
            <a:off x="4933221"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5" name="Google Shape;5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6"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1" name="Google Shape;61;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2"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7"/>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7" name="Google Shape;67;p7"/>
          <p:cNvSpPr txBox="1"/>
          <p:nvPr>
            <p:ph idx="1" type="body"/>
          </p:nvPr>
        </p:nvSpPr>
        <p:spPr>
          <a:xfrm>
            <a:off x="1297500" y="1972550"/>
            <a:ext cx="3798900" cy="2415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8" name="Google Shape;68;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9"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8"/>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8"/>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8"/>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8"/>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8"/>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8"/>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8"/>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8"/>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 name="Google Shape;89;p8"/>
          <p:cNvSpPr txBox="1"/>
          <p:nvPr>
            <p:ph type="title"/>
          </p:nvPr>
        </p:nvSpPr>
        <p:spPr>
          <a:xfrm>
            <a:off x="823850" y="866775"/>
            <a:ext cx="4587000" cy="35211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0" name="Google Shape;90;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9"/>
          <p:cNvSpPr txBox="1"/>
          <p:nvPr>
            <p:ph type="title"/>
          </p:nvPr>
        </p:nvSpPr>
        <p:spPr>
          <a:xfrm>
            <a:off x="1297500" y="1658325"/>
            <a:ext cx="3036300" cy="1751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96" name="Google Shape;96;p9"/>
          <p:cNvSpPr txBox="1"/>
          <p:nvPr>
            <p:ph idx="1" type="subTitle"/>
          </p:nvPr>
        </p:nvSpPr>
        <p:spPr>
          <a:xfrm>
            <a:off x="1297500" y="3538000"/>
            <a:ext cx="30363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97" name="Google Shape;97;p9"/>
          <p:cNvSpPr txBox="1"/>
          <p:nvPr>
            <p:ph idx="2" type="body"/>
          </p:nvPr>
        </p:nvSpPr>
        <p:spPr>
          <a:xfrm>
            <a:off x="4648200" y="1696600"/>
            <a:ext cx="3676800" cy="234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8" name="Google Shape;98;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9"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0"/>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10"/>
          <p:cNvSpPr txBox="1"/>
          <p:nvPr>
            <p:ph idx="1" type="body"/>
          </p:nvPr>
        </p:nvSpPr>
        <p:spPr>
          <a:xfrm>
            <a:off x="812725" y="4305375"/>
            <a:ext cx="6936000" cy="523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04" name="Google Shape;10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hyperlink" Target="https://www.experfy.com/blog/bigdata-cloud/moneyball-some-insights-to-soccer-analytics/" TargetMode="External"/><Relationship Id="rId4" Type="http://schemas.openxmlformats.org/officeDocument/2006/relationships/hyperlink" Target="https://www.linkedin.com/company/21st-club/" TargetMode="External"/><Relationship Id="rId5" Type="http://schemas.openxmlformats.org/officeDocument/2006/relationships/hyperlink" Target="https://www.researchgate.net/publication/228558144_Development_of_a_database_and_decision_support_system_for_performance_evaluation_of_soccer_players"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13"/>
          <p:cNvSpPr txBox="1"/>
          <p:nvPr>
            <p:ph type="ctrTitle"/>
          </p:nvPr>
        </p:nvSpPr>
        <p:spPr>
          <a:xfrm>
            <a:off x="4126500" y="1475200"/>
            <a:ext cx="5017500" cy="15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5000"/>
              <a:t>Analytics in </a:t>
            </a:r>
            <a:endParaRPr sz="5000"/>
          </a:p>
          <a:p>
            <a:pPr indent="0" lvl="0" marL="0" rtl="0" algn="l">
              <a:spcBef>
                <a:spcPts val="0"/>
              </a:spcBef>
              <a:spcAft>
                <a:spcPts val="0"/>
              </a:spcAft>
              <a:buNone/>
            </a:pPr>
            <a:r>
              <a:rPr lang="en" sz="5000"/>
              <a:t>     Soccer</a:t>
            </a:r>
            <a:endParaRPr sz="5000"/>
          </a:p>
        </p:txBody>
      </p:sp>
      <p:sp>
        <p:nvSpPr>
          <p:cNvPr id="135" name="Google Shape;135;p13"/>
          <p:cNvSpPr txBox="1"/>
          <p:nvPr>
            <p:ph idx="1" type="subTitle"/>
          </p:nvPr>
        </p:nvSpPr>
        <p:spPr>
          <a:xfrm>
            <a:off x="4800600" y="3883050"/>
            <a:ext cx="3754200" cy="50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Montserrat"/>
                <a:ea typeface="Montserrat"/>
                <a:cs typeface="Montserrat"/>
                <a:sym typeface="Montserrat"/>
              </a:rPr>
              <a:t>Jon Constant &amp; Shashank Kala</a:t>
            </a:r>
            <a:endParaRPr sz="1800">
              <a:latin typeface="Montserrat"/>
              <a:ea typeface="Montserrat"/>
              <a:cs typeface="Montserrat"/>
              <a:sym typeface="Montserrat"/>
            </a:endParaRPr>
          </a:p>
        </p:txBody>
      </p:sp>
      <p:pic>
        <p:nvPicPr>
          <p:cNvPr id="136" name="Google Shape;136;p13"/>
          <p:cNvPicPr preferRelativeResize="0"/>
          <p:nvPr/>
        </p:nvPicPr>
        <p:blipFill>
          <a:blip r:embed="rId3">
            <a:alphaModFix/>
          </a:blip>
          <a:stretch>
            <a:fillRect/>
          </a:stretch>
        </p:blipFill>
        <p:spPr>
          <a:xfrm>
            <a:off x="221375" y="3103105"/>
            <a:ext cx="3470700" cy="1817469"/>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22"/>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Defenders</a:t>
            </a:r>
            <a:endParaRPr/>
          </a:p>
        </p:txBody>
      </p:sp>
      <p:sp>
        <p:nvSpPr>
          <p:cNvPr id="192" name="Google Shape;192;p22"/>
          <p:cNvSpPr txBox="1"/>
          <p:nvPr>
            <p:ph idx="1" type="body"/>
          </p:nvPr>
        </p:nvSpPr>
        <p:spPr>
          <a:xfrm>
            <a:off x="1297500" y="1200150"/>
            <a:ext cx="7038900" cy="350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Key </a:t>
            </a:r>
            <a:r>
              <a:rPr lang="en"/>
              <a:t>Responsibilities:</a:t>
            </a:r>
            <a:endParaRPr/>
          </a:p>
          <a:p>
            <a:pPr indent="-311150" lvl="0" marL="457200" rtl="0" algn="l">
              <a:spcBef>
                <a:spcPts val="1600"/>
              </a:spcBef>
              <a:spcAft>
                <a:spcPts val="0"/>
              </a:spcAft>
              <a:buSzPts val="1300"/>
              <a:buChar char="●"/>
            </a:pPr>
            <a:r>
              <a:rPr lang="en"/>
              <a:t>Shot preventers</a:t>
            </a:r>
            <a:endParaRPr/>
          </a:p>
          <a:p>
            <a:pPr indent="-311150" lvl="0" marL="457200" rtl="0" algn="l">
              <a:spcBef>
                <a:spcPts val="0"/>
              </a:spcBef>
              <a:spcAft>
                <a:spcPts val="0"/>
              </a:spcAft>
              <a:buSzPts val="1300"/>
              <a:buChar char="●"/>
            </a:pPr>
            <a:r>
              <a:rPr lang="en"/>
              <a:t>Transfer the ball to midfielders</a:t>
            </a:r>
            <a:endParaRPr/>
          </a:p>
          <a:p>
            <a:pPr indent="-311150" lvl="0" marL="457200" rtl="0" algn="l">
              <a:spcBef>
                <a:spcPts val="0"/>
              </a:spcBef>
              <a:spcAft>
                <a:spcPts val="0"/>
              </a:spcAft>
              <a:buSzPts val="1300"/>
              <a:buChar char="●"/>
            </a:pPr>
            <a:r>
              <a:rPr lang="en"/>
              <a:t>Stealing the ball</a:t>
            </a:r>
            <a:endParaRPr/>
          </a:p>
          <a:p>
            <a:pPr indent="-311150" lvl="0" marL="457200" rtl="0" algn="l">
              <a:spcBef>
                <a:spcPts val="0"/>
              </a:spcBef>
              <a:spcAft>
                <a:spcPts val="0"/>
              </a:spcAft>
              <a:buSzPts val="1300"/>
              <a:buChar char="●"/>
            </a:pPr>
            <a:r>
              <a:rPr lang="en"/>
              <a:t>Marking up opponents</a:t>
            </a:r>
            <a:endParaRPr/>
          </a:p>
          <a:p>
            <a:pPr indent="0" lvl="0" marL="0" rtl="0" algn="l">
              <a:spcBef>
                <a:spcPts val="1600"/>
              </a:spcBef>
              <a:spcAft>
                <a:spcPts val="0"/>
              </a:spcAft>
              <a:buNone/>
            </a:pPr>
            <a:r>
              <a:rPr lang="en"/>
              <a:t>Parameters used to evaluate performance:</a:t>
            </a:r>
            <a:endParaRPr/>
          </a:p>
          <a:p>
            <a:pPr indent="-311150" lvl="0" marL="457200" rtl="0" algn="l">
              <a:spcBef>
                <a:spcPts val="1600"/>
              </a:spcBef>
              <a:spcAft>
                <a:spcPts val="0"/>
              </a:spcAft>
              <a:buSzPts val="1300"/>
              <a:buChar char="●"/>
            </a:pPr>
            <a:r>
              <a:rPr lang="en"/>
              <a:t>Balls stolen/balls lost</a:t>
            </a:r>
            <a:endParaRPr/>
          </a:p>
          <a:p>
            <a:pPr indent="-311150" lvl="0" marL="457200" rtl="0" algn="l">
              <a:spcBef>
                <a:spcPts val="0"/>
              </a:spcBef>
              <a:spcAft>
                <a:spcPts val="0"/>
              </a:spcAft>
              <a:buSzPts val="1300"/>
              <a:buChar char="●"/>
            </a:pPr>
            <a:r>
              <a:rPr lang="en"/>
              <a:t>Unsuccessful challenges</a:t>
            </a:r>
            <a:endParaRPr/>
          </a:p>
          <a:p>
            <a:pPr indent="-311150" lvl="0" marL="457200" rtl="0" algn="l">
              <a:spcBef>
                <a:spcPts val="0"/>
              </a:spcBef>
              <a:spcAft>
                <a:spcPts val="0"/>
              </a:spcAft>
              <a:buSzPts val="1300"/>
              <a:buChar char="●"/>
            </a:pPr>
            <a:r>
              <a:rPr lang="en"/>
              <a:t>Got beaten</a:t>
            </a:r>
            <a:endParaRPr/>
          </a:p>
          <a:p>
            <a:pPr indent="-311150" lvl="0" marL="457200" rtl="0" algn="l">
              <a:spcBef>
                <a:spcPts val="0"/>
              </a:spcBef>
              <a:spcAft>
                <a:spcPts val="0"/>
              </a:spcAft>
              <a:buSzPts val="1300"/>
              <a:buChar char="●"/>
            </a:pPr>
            <a:r>
              <a:rPr lang="en"/>
              <a:t>Fouls</a:t>
            </a:r>
            <a:endParaRPr/>
          </a:p>
          <a:p>
            <a:pPr indent="-311150" lvl="0" marL="457200" rtl="0" algn="l">
              <a:spcBef>
                <a:spcPts val="0"/>
              </a:spcBef>
              <a:spcAft>
                <a:spcPts val="0"/>
              </a:spcAft>
              <a:buSzPts val="1300"/>
              <a:buChar char="●"/>
            </a:pPr>
            <a:r>
              <a:rPr lang="en"/>
              <a:t>Throw-ins</a:t>
            </a:r>
            <a:endParaRPr/>
          </a:p>
          <a:p>
            <a:pPr indent="-311150" lvl="0" marL="457200" rtl="0" algn="l">
              <a:spcBef>
                <a:spcPts val="0"/>
              </a:spcBef>
              <a:spcAft>
                <a:spcPts val="0"/>
              </a:spcAft>
              <a:buSzPts val="1300"/>
              <a:buChar char="●"/>
            </a:pPr>
            <a:r>
              <a:rPr lang="en"/>
              <a:t>Goals/shots/shots on goal/shots off target</a:t>
            </a:r>
            <a:endParaRPr/>
          </a:p>
          <a:p>
            <a:pPr indent="-311150" lvl="0" marL="457200" rtl="0" algn="l">
              <a:spcBef>
                <a:spcPts val="0"/>
              </a:spcBef>
              <a:spcAft>
                <a:spcPts val="0"/>
              </a:spcAft>
              <a:buSzPts val="1300"/>
              <a:buChar char="●"/>
            </a:pPr>
            <a:r>
              <a:rPr lang="en"/>
              <a:t>Passes on target</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id="193" name="Google Shape;193;p22"/>
          <p:cNvPicPr preferRelativeResize="0"/>
          <p:nvPr/>
        </p:nvPicPr>
        <p:blipFill>
          <a:blip r:embed="rId3">
            <a:alphaModFix/>
          </a:blip>
          <a:stretch>
            <a:fillRect/>
          </a:stretch>
        </p:blipFill>
        <p:spPr>
          <a:xfrm>
            <a:off x="4902675" y="1200150"/>
            <a:ext cx="3857625" cy="25717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23"/>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Midfielders</a:t>
            </a:r>
            <a:endParaRPr/>
          </a:p>
        </p:txBody>
      </p:sp>
      <p:sp>
        <p:nvSpPr>
          <p:cNvPr id="199" name="Google Shape;199;p23"/>
          <p:cNvSpPr txBox="1"/>
          <p:nvPr>
            <p:ph idx="1" type="body"/>
          </p:nvPr>
        </p:nvSpPr>
        <p:spPr>
          <a:xfrm>
            <a:off x="1297500" y="1075175"/>
            <a:ext cx="7038900" cy="3750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Key responsibilities:</a:t>
            </a:r>
            <a:endParaRPr/>
          </a:p>
          <a:p>
            <a:pPr indent="-311150" lvl="0" marL="457200" rtl="0" algn="l">
              <a:spcBef>
                <a:spcPts val="1600"/>
              </a:spcBef>
              <a:spcAft>
                <a:spcPts val="0"/>
              </a:spcAft>
              <a:buSzPts val="1300"/>
              <a:buChar char="●"/>
            </a:pPr>
            <a:r>
              <a:rPr lang="en"/>
              <a:t>Steal the ball and redirect it to the attackers</a:t>
            </a:r>
            <a:endParaRPr/>
          </a:p>
          <a:p>
            <a:pPr indent="-311150" lvl="0" marL="457200" rtl="0" algn="l">
              <a:spcBef>
                <a:spcPts val="0"/>
              </a:spcBef>
              <a:spcAft>
                <a:spcPts val="0"/>
              </a:spcAft>
              <a:buSzPts val="1300"/>
              <a:buChar char="●"/>
            </a:pPr>
            <a:r>
              <a:rPr lang="en"/>
              <a:t>Take shots on goal</a:t>
            </a:r>
            <a:endParaRPr/>
          </a:p>
          <a:p>
            <a:pPr indent="-311150" lvl="0" marL="457200" rtl="0" algn="l">
              <a:spcBef>
                <a:spcPts val="0"/>
              </a:spcBef>
              <a:spcAft>
                <a:spcPts val="0"/>
              </a:spcAft>
              <a:buSzPts val="1300"/>
              <a:buChar char="●"/>
            </a:pPr>
            <a:r>
              <a:rPr lang="en"/>
              <a:t>Accurate passes</a:t>
            </a:r>
            <a:endParaRPr/>
          </a:p>
          <a:p>
            <a:pPr indent="-311150" lvl="0" marL="457200" rtl="0" algn="l">
              <a:spcBef>
                <a:spcPts val="0"/>
              </a:spcBef>
              <a:spcAft>
                <a:spcPts val="0"/>
              </a:spcAft>
              <a:buSzPts val="1300"/>
              <a:buChar char="●"/>
            </a:pPr>
            <a:r>
              <a:rPr lang="en"/>
              <a:t>Pressure the ball</a:t>
            </a:r>
            <a:endParaRPr/>
          </a:p>
          <a:p>
            <a:pPr indent="0" lvl="0" marL="0" rtl="0" algn="l">
              <a:spcBef>
                <a:spcPts val="1600"/>
              </a:spcBef>
              <a:spcAft>
                <a:spcPts val="0"/>
              </a:spcAft>
              <a:buNone/>
            </a:pPr>
            <a:r>
              <a:rPr lang="en"/>
              <a:t>Parameters used to evaluate performance:</a:t>
            </a:r>
            <a:endParaRPr/>
          </a:p>
          <a:p>
            <a:pPr indent="-311150" lvl="0" marL="457200" rtl="0" algn="l">
              <a:spcBef>
                <a:spcPts val="1600"/>
              </a:spcBef>
              <a:spcAft>
                <a:spcPts val="0"/>
              </a:spcAft>
              <a:buSzPts val="1300"/>
              <a:buChar char="●"/>
            </a:pPr>
            <a:r>
              <a:rPr lang="en"/>
              <a:t>Passes on target/corner kicks/cross-balls</a:t>
            </a:r>
            <a:endParaRPr/>
          </a:p>
          <a:p>
            <a:pPr indent="-311150" lvl="0" marL="457200" rtl="0" algn="l">
              <a:spcBef>
                <a:spcPts val="0"/>
              </a:spcBef>
              <a:spcAft>
                <a:spcPts val="0"/>
              </a:spcAft>
              <a:buSzPts val="1300"/>
              <a:buChar char="●"/>
            </a:pPr>
            <a:r>
              <a:rPr lang="en"/>
              <a:t>Dribbles without losing it</a:t>
            </a:r>
            <a:endParaRPr/>
          </a:p>
          <a:p>
            <a:pPr indent="-311150" lvl="0" marL="457200" rtl="0" algn="l">
              <a:spcBef>
                <a:spcPts val="0"/>
              </a:spcBef>
              <a:spcAft>
                <a:spcPts val="0"/>
              </a:spcAft>
              <a:buSzPts val="1300"/>
              <a:buChar char="●"/>
            </a:pPr>
            <a:r>
              <a:rPr lang="en"/>
              <a:t>Goals/shots/shots on goal/shots off target</a:t>
            </a:r>
            <a:endParaRPr/>
          </a:p>
          <a:p>
            <a:pPr indent="-311150" lvl="0" marL="457200" rtl="0" algn="l">
              <a:spcBef>
                <a:spcPts val="0"/>
              </a:spcBef>
              <a:spcAft>
                <a:spcPts val="0"/>
              </a:spcAft>
              <a:buSzPts val="1300"/>
              <a:buChar char="●"/>
            </a:pPr>
            <a:r>
              <a:rPr lang="en"/>
              <a:t>Got beaten</a:t>
            </a:r>
            <a:endParaRPr/>
          </a:p>
          <a:p>
            <a:pPr indent="-311150" lvl="0" marL="457200" rtl="0" algn="l">
              <a:spcBef>
                <a:spcPts val="0"/>
              </a:spcBef>
              <a:spcAft>
                <a:spcPts val="0"/>
              </a:spcAft>
              <a:buSzPts val="1300"/>
              <a:buChar char="●"/>
            </a:pPr>
            <a:r>
              <a:rPr lang="en"/>
              <a:t>Assists</a:t>
            </a:r>
            <a:endParaRPr/>
          </a:p>
          <a:p>
            <a:pPr indent="-311150" lvl="0" marL="457200" rtl="0" algn="l">
              <a:spcBef>
                <a:spcPts val="0"/>
              </a:spcBef>
              <a:spcAft>
                <a:spcPts val="0"/>
              </a:spcAft>
              <a:buSzPts val="1300"/>
              <a:buChar char="●"/>
            </a:pPr>
            <a:r>
              <a:rPr lang="en"/>
              <a:t>Fouls</a:t>
            </a:r>
            <a:endParaRPr/>
          </a:p>
          <a:p>
            <a:pPr indent="-311150" lvl="0" marL="457200" rtl="0" algn="l">
              <a:spcBef>
                <a:spcPts val="0"/>
              </a:spcBef>
              <a:spcAft>
                <a:spcPts val="0"/>
              </a:spcAft>
              <a:buSzPts val="1300"/>
              <a:buChar char="●"/>
            </a:pPr>
            <a:r>
              <a:rPr lang="en"/>
              <a:t>Takeaways/balls lost</a:t>
            </a:r>
            <a:endParaRPr/>
          </a:p>
          <a:p>
            <a:pPr indent="-311150" lvl="0" marL="457200" rtl="0" algn="l">
              <a:spcBef>
                <a:spcPts val="0"/>
              </a:spcBef>
              <a:spcAft>
                <a:spcPts val="0"/>
              </a:spcAft>
              <a:buSzPts val="1300"/>
              <a:buChar char="●"/>
            </a:pPr>
            <a:r>
              <a:rPr lang="en"/>
              <a:t>Throw-ins</a:t>
            </a:r>
            <a:endParaRPr/>
          </a:p>
        </p:txBody>
      </p:sp>
      <p:pic>
        <p:nvPicPr>
          <p:cNvPr id="200" name="Google Shape;200;p23"/>
          <p:cNvPicPr preferRelativeResize="0"/>
          <p:nvPr/>
        </p:nvPicPr>
        <p:blipFill>
          <a:blip r:embed="rId3">
            <a:alphaModFix/>
          </a:blip>
          <a:stretch>
            <a:fillRect/>
          </a:stretch>
        </p:blipFill>
        <p:spPr>
          <a:xfrm>
            <a:off x="5773500" y="568382"/>
            <a:ext cx="2750000" cy="40067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2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Attackers</a:t>
            </a:r>
            <a:endParaRPr/>
          </a:p>
        </p:txBody>
      </p:sp>
      <p:sp>
        <p:nvSpPr>
          <p:cNvPr id="206" name="Google Shape;206;p24"/>
          <p:cNvSpPr txBox="1"/>
          <p:nvPr>
            <p:ph idx="1" type="body"/>
          </p:nvPr>
        </p:nvSpPr>
        <p:spPr>
          <a:xfrm>
            <a:off x="747025" y="1307850"/>
            <a:ext cx="7589400" cy="350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Key responsibilities:</a:t>
            </a:r>
            <a:endParaRPr/>
          </a:p>
          <a:p>
            <a:pPr indent="-311150" lvl="0" marL="457200" rtl="0" algn="l">
              <a:spcBef>
                <a:spcPts val="1600"/>
              </a:spcBef>
              <a:spcAft>
                <a:spcPts val="0"/>
              </a:spcAft>
              <a:buSzPts val="1300"/>
              <a:buChar char="●"/>
            </a:pPr>
            <a:r>
              <a:rPr lang="en"/>
              <a:t>Scoring goals</a:t>
            </a:r>
            <a:endParaRPr/>
          </a:p>
          <a:p>
            <a:pPr indent="-311150" lvl="0" marL="457200" rtl="0" algn="l">
              <a:spcBef>
                <a:spcPts val="0"/>
              </a:spcBef>
              <a:spcAft>
                <a:spcPts val="0"/>
              </a:spcAft>
              <a:buSzPts val="1300"/>
              <a:buChar char="●"/>
            </a:pPr>
            <a:r>
              <a:rPr lang="en"/>
              <a:t>Assisting teammates</a:t>
            </a:r>
            <a:endParaRPr/>
          </a:p>
          <a:p>
            <a:pPr indent="-311150" lvl="0" marL="457200" rtl="0" algn="l">
              <a:spcBef>
                <a:spcPts val="0"/>
              </a:spcBef>
              <a:spcAft>
                <a:spcPts val="0"/>
              </a:spcAft>
              <a:buSzPts val="1300"/>
              <a:buChar char="●"/>
            </a:pPr>
            <a:r>
              <a:rPr lang="en"/>
              <a:t>Stealing the ball in the attacking region</a:t>
            </a:r>
            <a:endParaRPr/>
          </a:p>
          <a:p>
            <a:pPr indent="-311150" lvl="0" marL="457200" rtl="0" algn="l">
              <a:spcBef>
                <a:spcPts val="0"/>
              </a:spcBef>
              <a:spcAft>
                <a:spcPts val="0"/>
              </a:spcAft>
              <a:buSzPts val="1300"/>
              <a:buChar char="●"/>
            </a:pPr>
            <a:r>
              <a:rPr lang="en"/>
              <a:t>Dribbling with poise</a:t>
            </a:r>
            <a:endParaRPr/>
          </a:p>
          <a:p>
            <a:pPr indent="0" lvl="0" marL="0" rtl="0" algn="l">
              <a:spcBef>
                <a:spcPts val="1600"/>
              </a:spcBef>
              <a:spcAft>
                <a:spcPts val="0"/>
              </a:spcAft>
              <a:buNone/>
            </a:pPr>
            <a:r>
              <a:rPr lang="en"/>
              <a:t>Parameters used to evaluate performance:</a:t>
            </a:r>
            <a:endParaRPr/>
          </a:p>
          <a:p>
            <a:pPr indent="-311150" lvl="0" marL="457200" rtl="0" algn="l">
              <a:spcBef>
                <a:spcPts val="1600"/>
              </a:spcBef>
              <a:spcAft>
                <a:spcPts val="0"/>
              </a:spcAft>
              <a:buSzPts val="1300"/>
              <a:buChar char="●"/>
            </a:pPr>
            <a:r>
              <a:rPr lang="en"/>
              <a:t>Goals/shots/shots on goal/shots off target</a:t>
            </a:r>
            <a:endParaRPr/>
          </a:p>
          <a:p>
            <a:pPr indent="-311150" lvl="0" marL="457200" rtl="0" algn="l">
              <a:spcBef>
                <a:spcPts val="0"/>
              </a:spcBef>
              <a:spcAft>
                <a:spcPts val="0"/>
              </a:spcAft>
              <a:buSzPts val="1300"/>
              <a:buChar char="●"/>
            </a:pPr>
            <a:r>
              <a:rPr lang="en"/>
              <a:t>Dribbles without losing it</a:t>
            </a:r>
            <a:endParaRPr/>
          </a:p>
          <a:p>
            <a:pPr indent="-311150" lvl="0" marL="457200" rtl="0" algn="l">
              <a:spcBef>
                <a:spcPts val="0"/>
              </a:spcBef>
              <a:spcAft>
                <a:spcPts val="0"/>
              </a:spcAft>
              <a:buSzPts val="1300"/>
              <a:buChar char="●"/>
            </a:pPr>
            <a:r>
              <a:rPr lang="en"/>
              <a:t>Assists</a:t>
            </a:r>
            <a:endParaRPr/>
          </a:p>
          <a:p>
            <a:pPr indent="-311150" lvl="0" marL="457200" rtl="0" algn="l">
              <a:spcBef>
                <a:spcPts val="0"/>
              </a:spcBef>
              <a:spcAft>
                <a:spcPts val="0"/>
              </a:spcAft>
              <a:buSzPts val="1300"/>
              <a:buChar char="●"/>
            </a:pPr>
            <a:r>
              <a:rPr lang="en"/>
              <a:t>Fouls</a:t>
            </a:r>
            <a:endParaRPr/>
          </a:p>
          <a:p>
            <a:pPr indent="-311150" lvl="0" marL="457200" rtl="0" algn="l">
              <a:spcBef>
                <a:spcPts val="0"/>
              </a:spcBef>
              <a:spcAft>
                <a:spcPts val="0"/>
              </a:spcAft>
              <a:buSzPts val="1300"/>
              <a:buChar char="●"/>
            </a:pPr>
            <a:r>
              <a:rPr lang="en"/>
              <a:t>Takeaways/balls lost</a:t>
            </a:r>
            <a:endParaRPr/>
          </a:p>
          <a:p>
            <a:pPr indent="-311150" lvl="0" marL="457200" rtl="0" algn="l">
              <a:spcBef>
                <a:spcPts val="0"/>
              </a:spcBef>
              <a:spcAft>
                <a:spcPts val="0"/>
              </a:spcAft>
              <a:buSzPts val="1300"/>
              <a:buChar char="●"/>
            </a:pPr>
            <a:r>
              <a:rPr lang="en"/>
              <a:t>Passes on target and cross-balls</a:t>
            </a:r>
            <a:endParaRPr/>
          </a:p>
        </p:txBody>
      </p:sp>
      <p:pic>
        <p:nvPicPr>
          <p:cNvPr id="207" name="Google Shape;207;p24"/>
          <p:cNvPicPr preferRelativeResize="0"/>
          <p:nvPr/>
        </p:nvPicPr>
        <p:blipFill>
          <a:blip r:embed="rId3">
            <a:alphaModFix/>
          </a:blip>
          <a:stretch>
            <a:fillRect/>
          </a:stretch>
        </p:blipFill>
        <p:spPr>
          <a:xfrm>
            <a:off x="4572000" y="1134825"/>
            <a:ext cx="4245450" cy="28738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2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teams in World Cup ‘98 were ranked</a:t>
            </a:r>
            <a:endParaRPr/>
          </a:p>
        </p:txBody>
      </p:sp>
      <p:sp>
        <p:nvSpPr>
          <p:cNvPr id="213" name="Google Shape;213;p25"/>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Ball possession</a:t>
            </a:r>
            <a:endParaRPr sz="1800"/>
          </a:p>
          <a:p>
            <a:pPr indent="-342900" lvl="0" marL="457200" rtl="0" algn="l">
              <a:spcBef>
                <a:spcPts val="0"/>
              </a:spcBef>
              <a:spcAft>
                <a:spcPts val="0"/>
              </a:spcAft>
              <a:buSzPts val="1800"/>
              <a:buChar char="●"/>
            </a:pPr>
            <a:r>
              <a:rPr lang="en" sz="1800"/>
              <a:t>Passes</a:t>
            </a:r>
            <a:endParaRPr sz="1800"/>
          </a:p>
          <a:p>
            <a:pPr indent="-342900" lvl="0" marL="457200" rtl="0" algn="l">
              <a:spcBef>
                <a:spcPts val="0"/>
              </a:spcBef>
              <a:spcAft>
                <a:spcPts val="0"/>
              </a:spcAft>
              <a:buSzPts val="1800"/>
              <a:buChar char="●"/>
            </a:pPr>
            <a:r>
              <a:rPr lang="en" sz="1800"/>
              <a:t>Receivings</a:t>
            </a:r>
            <a:endParaRPr sz="1800"/>
          </a:p>
          <a:p>
            <a:pPr indent="-342900" lvl="0" marL="457200" rtl="0" algn="l">
              <a:spcBef>
                <a:spcPts val="0"/>
              </a:spcBef>
              <a:spcAft>
                <a:spcPts val="0"/>
              </a:spcAft>
              <a:buSzPts val="1800"/>
              <a:buChar char="●"/>
            </a:pPr>
            <a:r>
              <a:rPr lang="en" sz="1800"/>
              <a:t>Runs with the ball</a:t>
            </a:r>
            <a:endParaRPr sz="1800"/>
          </a:p>
          <a:p>
            <a:pPr indent="-342900" lvl="0" marL="457200" rtl="0" algn="l">
              <a:spcBef>
                <a:spcPts val="0"/>
              </a:spcBef>
              <a:spcAft>
                <a:spcPts val="0"/>
              </a:spcAft>
              <a:buSzPts val="1800"/>
              <a:buChar char="●"/>
            </a:pPr>
            <a:r>
              <a:rPr lang="en" sz="1800"/>
              <a:t>Shots</a:t>
            </a:r>
            <a:endParaRPr sz="1800"/>
          </a:p>
          <a:p>
            <a:pPr indent="-342900" lvl="0" marL="457200" rtl="0" algn="l">
              <a:spcBef>
                <a:spcPts val="0"/>
              </a:spcBef>
              <a:spcAft>
                <a:spcPts val="0"/>
              </a:spcAft>
              <a:buSzPts val="1800"/>
              <a:buChar char="●"/>
            </a:pPr>
            <a:r>
              <a:rPr lang="en" sz="1800"/>
              <a:t>Interceptions</a:t>
            </a:r>
            <a:endParaRPr sz="1800"/>
          </a:p>
          <a:p>
            <a:pPr indent="-342900" lvl="0" marL="457200" rtl="0" algn="l">
              <a:spcBef>
                <a:spcPts val="0"/>
              </a:spcBef>
              <a:spcAft>
                <a:spcPts val="0"/>
              </a:spcAft>
              <a:buSzPts val="1800"/>
              <a:buChar char="●"/>
            </a:pPr>
            <a:r>
              <a:rPr lang="en" sz="1800"/>
              <a:t>Tackles</a:t>
            </a:r>
            <a:endParaRPr sz="1800"/>
          </a:p>
          <a:p>
            <a:pPr indent="-342900" lvl="0" marL="457200" rtl="0" algn="l">
              <a:spcBef>
                <a:spcPts val="0"/>
              </a:spcBef>
              <a:spcAft>
                <a:spcPts val="0"/>
              </a:spcAft>
              <a:buSzPts val="1800"/>
              <a:buChar char="●"/>
            </a:pPr>
            <a:r>
              <a:rPr lang="en" sz="1800"/>
              <a:t>Duels</a:t>
            </a:r>
            <a:endParaRPr sz="1800"/>
          </a:p>
        </p:txBody>
      </p:sp>
      <p:pic>
        <p:nvPicPr>
          <p:cNvPr id="214" name="Google Shape;214;p25"/>
          <p:cNvPicPr preferRelativeResize="0"/>
          <p:nvPr/>
        </p:nvPicPr>
        <p:blipFill>
          <a:blip r:embed="rId3">
            <a:alphaModFix/>
          </a:blip>
          <a:stretch>
            <a:fillRect/>
          </a:stretch>
        </p:blipFill>
        <p:spPr>
          <a:xfrm>
            <a:off x="4102551" y="1237400"/>
            <a:ext cx="4552275" cy="34735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2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the technical director uses the information from the games</a:t>
            </a:r>
            <a:endParaRPr/>
          </a:p>
        </p:txBody>
      </p:sp>
      <p:sp>
        <p:nvSpPr>
          <p:cNvPr id="220" name="Google Shape;220;p26"/>
          <p:cNvSpPr txBox="1"/>
          <p:nvPr>
            <p:ph idx="1" type="body"/>
          </p:nvPr>
        </p:nvSpPr>
        <p:spPr>
          <a:xfrm>
            <a:off x="110250" y="1473250"/>
            <a:ext cx="4935300" cy="3357900"/>
          </a:xfrm>
          <a:prstGeom prst="rect">
            <a:avLst/>
          </a:prstGeom>
        </p:spPr>
        <p:txBody>
          <a:bodyPr anchorCtr="0" anchor="t" bIns="91425" lIns="91425" spcFirstLastPara="1" rIns="91425" wrap="square" tIns="91425">
            <a:noAutofit/>
          </a:bodyPr>
          <a:lstStyle/>
          <a:p>
            <a:pPr indent="-323850" lvl="0" marL="457200" rtl="0" algn="l">
              <a:lnSpc>
                <a:spcPct val="115000"/>
              </a:lnSpc>
              <a:spcBef>
                <a:spcPts val="0"/>
              </a:spcBef>
              <a:spcAft>
                <a:spcPts val="0"/>
              </a:spcAft>
              <a:buClr>
                <a:srgbClr val="FFFFFF"/>
              </a:buClr>
              <a:buSzPts val="1500"/>
              <a:buAutoNum type="arabicParenR"/>
            </a:pPr>
            <a:r>
              <a:rPr lang="en" sz="1500">
                <a:solidFill>
                  <a:srgbClr val="FFFFFF"/>
                </a:solidFill>
              </a:rPr>
              <a:t>Data is collected by data collectors using developed databases</a:t>
            </a:r>
            <a:endParaRPr sz="1500">
              <a:solidFill>
                <a:srgbClr val="FFFFFF"/>
              </a:solidFill>
            </a:endParaRPr>
          </a:p>
          <a:p>
            <a:pPr indent="-323850" lvl="0" marL="457200" rtl="0" algn="l">
              <a:lnSpc>
                <a:spcPct val="115000"/>
              </a:lnSpc>
              <a:spcBef>
                <a:spcPts val="0"/>
              </a:spcBef>
              <a:spcAft>
                <a:spcPts val="0"/>
              </a:spcAft>
              <a:buClr>
                <a:srgbClr val="FFFFFF"/>
              </a:buClr>
              <a:buSzPts val="1500"/>
              <a:buAutoNum type="arabicParenR"/>
            </a:pPr>
            <a:r>
              <a:rPr lang="en" sz="1500">
                <a:solidFill>
                  <a:srgbClr val="FFFFFF"/>
                </a:solidFill>
              </a:rPr>
              <a:t>The data is then transferred to the data analysts</a:t>
            </a:r>
            <a:endParaRPr sz="1500">
              <a:solidFill>
                <a:srgbClr val="FFFFFF"/>
              </a:solidFill>
            </a:endParaRPr>
          </a:p>
          <a:p>
            <a:pPr indent="-323850" lvl="0" marL="457200" rtl="0" algn="l">
              <a:lnSpc>
                <a:spcPct val="115000"/>
              </a:lnSpc>
              <a:spcBef>
                <a:spcPts val="0"/>
              </a:spcBef>
              <a:spcAft>
                <a:spcPts val="0"/>
              </a:spcAft>
              <a:buClr>
                <a:srgbClr val="FFFFFF"/>
              </a:buClr>
              <a:buSzPts val="1500"/>
              <a:buAutoNum type="arabicParenR"/>
            </a:pPr>
            <a:r>
              <a:rPr lang="en" sz="1500">
                <a:solidFill>
                  <a:srgbClr val="FFFFFF"/>
                </a:solidFill>
              </a:rPr>
              <a:t>The data analysts analyze the data according to the technical director’s needs</a:t>
            </a:r>
            <a:endParaRPr sz="1500">
              <a:solidFill>
                <a:srgbClr val="FFFFFF"/>
              </a:solidFill>
            </a:endParaRPr>
          </a:p>
          <a:p>
            <a:pPr indent="-323850" lvl="0" marL="914400" rtl="0" algn="l">
              <a:lnSpc>
                <a:spcPct val="115000"/>
              </a:lnSpc>
              <a:spcBef>
                <a:spcPts val="0"/>
              </a:spcBef>
              <a:spcAft>
                <a:spcPts val="0"/>
              </a:spcAft>
              <a:buClr>
                <a:srgbClr val="FFFFFF"/>
              </a:buClr>
              <a:buSzPts val="1500"/>
              <a:buChar char="●"/>
            </a:pPr>
            <a:r>
              <a:rPr lang="en" sz="1500">
                <a:solidFill>
                  <a:srgbClr val="FFFFFF"/>
                </a:solidFill>
              </a:rPr>
              <a:t>Helps the technical director to see the performances of soccer players</a:t>
            </a:r>
            <a:endParaRPr sz="1500">
              <a:solidFill>
                <a:srgbClr val="FFFFFF"/>
              </a:solidFill>
            </a:endParaRPr>
          </a:p>
          <a:p>
            <a:pPr indent="-323850" lvl="0" marL="914400" rtl="0" algn="l">
              <a:lnSpc>
                <a:spcPct val="115000"/>
              </a:lnSpc>
              <a:spcBef>
                <a:spcPts val="0"/>
              </a:spcBef>
              <a:spcAft>
                <a:spcPts val="0"/>
              </a:spcAft>
              <a:buClr>
                <a:srgbClr val="FFFFFF"/>
              </a:buClr>
              <a:buSzPts val="1500"/>
              <a:buChar char="●"/>
            </a:pPr>
            <a:r>
              <a:rPr lang="en" sz="1500">
                <a:solidFill>
                  <a:srgbClr val="FFFFFF"/>
                </a:solidFill>
              </a:rPr>
              <a:t>Assists the technical director to think clearly under high pressure</a:t>
            </a:r>
            <a:endParaRPr sz="1500">
              <a:solidFill>
                <a:srgbClr val="FFFFFF"/>
              </a:solidFill>
            </a:endParaRPr>
          </a:p>
          <a:p>
            <a:pPr indent="-323850" lvl="0" marL="914400" rtl="0" algn="l">
              <a:lnSpc>
                <a:spcPct val="115000"/>
              </a:lnSpc>
              <a:spcBef>
                <a:spcPts val="0"/>
              </a:spcBef>
              <a:spcAft>
                <a:spcPts val="0"/>
              </a:spcAft>
              <a:buClr>
                <a:srgbClr val="FFFFFF"/>
              </a:buClr>
              <a:buSzPts val="1500"/>
              <a:buChar char="●"/>
            </a:pPr>
            <a:r>
              <a:rPr lang="en" sz="1500">
                <a:solidFill>
                  <a:srgbClr val="FFFFFF"/>
                </a:solidFill>
              </a:rPr>
              <a:t>The technical director can decide on new tactics, formations or substitutions for changing the flow of game</a:t>
            </a:r>
            <a:endParaRPr sz="1500">
              <a:solidFill>
                <a:srgbClr val="FFFFFF"/>
              </a:solidFill>
            </a:endParaRPr>
          </a:p>
        </p:txBody>
      </p:sp>
      <p:pic>
        <p:nvPicPr>
          <p:cNvPr id="221" name="Google Shape;221;p26"/>
          <p:cNvPicPr preferRelativeResize="0"/>
          <p:nvPr/>
        </p:nvPicPr>
        <p:blipFill>
          <a:blip r:embed="rId3">
            <a:alphaModFix/>
          </a:blip>
          <a:stretch>
            <a:fillRect/>
          </a:stretch>
        </p:blipFill>
        <p:spPr>
          <a:xfrm>
            <a:off x="5045550" y="1982675"/>
            <a:ext cx="3869850" cy="23390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27"/>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800"/>
              <a:t>Resources</a:t>
            </a:r>
            <a:endParaRPr sz="2800"/>
          </a:p>
        </p:txBody>
      </p:sp>
      <p:sp>
        <p:nvSpPr>
          <p:cNvPr id="227" name="Google Shape;227;p27"/>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rgbClr val="FFFFFF"/>
              </a:buClr>
              <a:buSzPts val="1400"/>
              <a:buChar char="●"/>
            </a:pPr>
            <a:r>
              <a:rPr lang="en" sz="1400" u="sng">
                <a:solidFill>
                  <a:schemeClr val="hlink"/>
                </a:solidFill>
                <a:hlinkClick r:id="rId3"/>
              </a:rPr>
              <a:t>https://www.experfy.com/blog/bigdata-cloud/moneyball-some-insights-to-soccer-analytics/</a:t>
            </a:r>
            <a:r>
              <a:rPr lang="en" sz="1400">
                <a:solidFill>
                  <a:srgbClr val="FFFFFF"/>
                </a:solidFill>
              </a:rPr>
              <a:t> </a:t>
            </a:r>
            <a:endParaRPr sz="1400">
              <a:solidFill>
                <a:srgbClr val="FFFFFF"/>
              </a:solidFill>
            </a:endParaRPr>
          </a:p>
          <a:p>
            <a:pPr indent="-317500" lvl="0" marL="457200" rtl="0" algn="l">
              <a:spcBef>
                <a:spcPts val="0"/>
              </a:spcBef>
              <a:spcAft>
                <a:spcPts val="0"/>
              </a:spcAft>
              <a:buClr>
                <a:srgbClr val="FFFFFF"/>
              </a:buClr>
              <a:buSzPts val="1400"/>
              <a:buChar char="●"/>
            </a:pPr>
            <a:r>
              <a:rPr lang="en" sz="1400" u="sng">
                <a:solidFill>
                  <a:schemeClr val="hlink"/>
                </a:solidFill>
                <a:hlinkClick r:id="rId4"/>
              </a:rPr>
              <a:t>https://www.linkedin.com/company/21st-club/</a:t>
            </a:r>
            <a:r>
              <a:rPr lang="en" sz="1400">
                <a:solidFill>
                  <a:srgbClr val="FFFFFF"/>
                </a:solidFill>
              </a:rPr>
              <a:t> </a:t>
            </a:r>
            <a:endParaRPr sz="1400">
              <a:solidFill>
                <a:srgbClr val="FFFFFF"/>
              </a:solidFill>
            </a:endParaRPr>
          </a:p>
          <a:p>
            <a:pPr indent="-317500" lvl="0" marL="457200" rtl="0" algn="l">
              <a:spcBef>
                <a:spcPts val="0"/>
              </a:spcBef>
              <a:spcAft>
                <a:spcPts val="0"/>
              </a:spcAft>
              <a:buClr>
                <a:srgbClr val="FFFFFF"/>
              </a:buClr>
              <a:buSzPts val="1400"/>
              <a:buChar char="●"/>
            </a:pPr>
            <a:r>
              <a:rPr lang="en" sz="1400" u="sng">
                <a:solidFill>
                  <a:schemeClr val="hlink"/>
                </a:solidFill>
                <a:hlinkClick r:id="rId5"/>
              </a:rPr>
              <a:t>https://www.researchgate.net/publication/228558144_Development_of_a_database_and_decision_support_system_for_performance_evaluation_of_soccer_players</a:t>
            </a:r>
            <a:r>
              <a:rPr lang="en" sz="1400">
                <a:solidFill>
                  <a:srgbClr val="FFFFFF"/>
                </a:solidFill>
              </a:rPr>
              <a:t> </a:t>
            </a:r>
            <a:endParaRPr sz="1400">
              <a:solidFill>
                <a:srgbClr val="FFFFFF"/>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1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800"/>
              <a:t>What is Sports Analytics?</a:t>
            </a:r>
            <a:endParaRPr sz="2800"/>
          </a:p>
        </p:txBody>
      </p:sp>
      <p:sp>
        <p:nvSpPr>
          <p:cNvPr id="142" name="Google Shape;142;p14"/>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FFFF"/>
                </a:solidFill>
              </a:rPr>
              <a:t>“Sports analytics is the processes that identify and acquire the knowledge and insight about potential players’ performances based on the use of a variety of data sources such as game data and individual player performance data. These advanced and sophisticated type of analytics should be able to extract valuable actionable insights for the coaches and managers to utilize.”</a:t>
            </a:r>
            <a:endParaRPr sz="1800">
              <a:solidFill>
                <a:srgbClr val="FFFFFF"/>
              </a:solidFill>
            </a:endParaRPr>
          </a:p>
          <a:p>
            <a:pPr indent="0" lvl="0" marL="4572000" rtl="0" algn="l">
              <a:spcBef>
                <a:spcPts val="1600"/>
              </a:spcBef>
              <a:spcAft>
                <a:spcPts val="0"/>
              </a:spcAft>
              <a:buNone/>
            </a:pPr>
            <a:r>
              <a:rPr lang="en" sz="1800">
                <a:solidFill>
                  <a:srgbClr val="FFFFFF"/>
                </a:solidFill>
              </a:rPr>
              <a:t>   -Masoud Nikravesh</a:t>
            </a:r>
            <a:endParaRPr sz="1800">
              <a:solidFill>
                <a:srgbClr val="FFFFFF"/>
              </a:solidFill>
            </a:endParaRPr>
          </a:p>
          <a:p>
            <a:pPr indent="0" lvl="0" marL="0" rtl="0" algn="l">
              <a:spcBef>
                <a:spcPts val="1600"/>
              </a:spcBef>
              <a:spcAft>
                <a:spcPts val="1600"/>
              </a:spcAft>
              <a:buNone/>
            </a:pPr>
            <a:r>
              <a:t/>
            </a:r>
            <a:endParaRPr sz="1500">
              <a:solidFill>
                <a:srgbClr val="FFFFFF"/>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1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800"/>
              <a:t>Who uses this information?</a:t>
            </a:r>
            <a:endParaRPr sz="2800"/>
          </a:p>
        </p:txBody>
      </p:sp>
      <p:sp>
        <p:nvSpPr>
          <p:cNvPr id="148" name="Google Shape;148;p15"/>
          <p:cNvSpPr txBox="1"/>
          <p:nvPr>
            <p:ph idx="1" type="body"/>
          </p:nvPr>
        </p:nvSpPr>
        <p:spPr>
          <a:xfrm>
            <a:off x="1297500" y="1836950"/>
            <a:ext cx="7038900" cy="2911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FFFFFF"/>
              </a:buClr>
              <a:buSzPts val="1800"/>
              <a:buChar char="●"/>
            </a:pPr>
            <a:r>
              <a:rPr lang="en" sz="1800">
                <a:solidFill>
                  <a:srgbClr val="FFFFFF"/>
                </a:solidFill>
              </a:rPr>
              <a:t>Managers of soccer clubs</a:t>
            </a:r>
            <a:endParaRPr sz="1800">
              <a:solidFill>
                <a:srgbClr val="FFFFFF"/>
              </a:solidFill>
            </a:endParaRPr>
          </a:p>
          <a:p>
            <a:pPr indent="-342900" lvl="0" marL="457200" rtl="0" algn="l">
              <a:spcBef>
                <a:spcPts val="0"/>
              </a:spcBef>
              <a:spcAft>
                <a:spcPts val="0"/>
              </a:spcAft>
              <a:buClr>
                <a:srgbClr val="FFFFFF"/>
              </a:buClr>
              <a:buSzPts val="1800"/>
              <a:buChar char="●"/>
            </a:pPr>
            <a:r>
              <a:rPr lang="en" sz="1800">
                <a:solidFill>
                  <a:srgbClr val="FFFFFF"/>
                </a:solidFill>
              </a:rPr>
              <a:t>Coaches</a:t>
            </a:r>
            <a:endParaRPr sz="1800">
              <a:solidFill>
                <a:srgbClr val="FFFFFF"/>
              </a:solidFill>
            </a:endParaRPr>
          </a:p>
          <a:p>
            <a:pPr indent="-342900" lvl="0" marL="457200" rtl="0" algn="l">
              <a:spcBef>
                <a:spcPts val="0"/>
              </a:spcBef>
              <a:spcAft>
                <a:spcPts val="0"/>
              </a:spcAft>
              <a:buClr>
                <a:srgbClr val="FFFFFF"/>
              </a:buClr>
              <a:buSzPts val="1800"/>
              <a:buChar char="●"/>
            </a:pPr>
            <a:r>
              <a:rPr lang="en" sz="1800">
                <a:solidFill>
                  <a:srgbClr val="FFFFFF"/>
                </a:solidFill>
              </a:rPr>
              <a:t>Players</a:t>
            </a:r>
            <a:endParaRPr sz="1800">
              <a:solidFill>
                <a:srgbClr val="FFFFFF"/>
              </a:solidFill>
            </a:endParaRPr>
          </a:p>
          <a:p>
            <a:pPr indent="-342900" lvl="0" marL="457200" rtl="0" algn="l">
              <a:spcBef>
                <a:spcPts val="0"/>
              </a:spcBef>
              <a:spcAft>
                <a:spcPts val="0"/>
              </a:spcAft>
              <a:buClr>
                <a:srgbClr val="FFFFFF"/>
              </a:buClr>
              <a:buSzPts val="1800"/>
              <a:buChar char="●"/>
            </a:pPr>
            <a:r>
              <a:rPr lang="en" sz="1800">
                <a:solidFill>
                  <a:srgbClr val="FFFFFF"/>
                </a:solidFill>
              </a:rPr>
              <a:t>Fans</a:t>
            </a:r>
            <a:endParaRPr sz="1800">
              <a:solidFill>
                <a:srgbClr val="FFFFFF"/>
              </a:solidFill>
            </a:endParaRPr>
          </a:p>
          <a:p>
            <a:pPr indent="-342900" lvl="0" marL="457200" rtl="0" algn="l">
              <a:spcBef>
                <a:spcPts val="0"/>
              </a:spcBef>
              <a:spcAft>
                <a:spcPts val="0"/>
              </a:spcAft>
              <a:buClr>
                <a:srgbClr val="FFFFFF"/>
              </a:buClr>
              <a:buSzPts val="1800"/>
              <a:buChar char="●"/>
            </a:pPr>
            <a:r>
              <a:rPr lang="en" sz="1800">
                <a:solidFill>
                  <a:srgbClr val="FFFFFF"/>
                </a:solidFill>
              </a:rPr>
              <a:t>Gamblers</a:t>
            </a:r>
            <a:endParaRPr sz="1800">
              <a:solidFill>
                <a:srgbClr val="FFFFFF"/>
              </a:solidFill>
            </a:endParaRPr>
          </a:p>
          <a:p>
            <a:pPr indent="-342900" lvl="0" marL="457200" rtl="0" algn="l">
              <a:spcBef>
                <a:spcPts val="0"/>
              </a:spcBef>
              <a:spcAft>
                <a:spcPts val="0"/>
              </a:spcAft>
              <a:buClr>
                <a:srgbClr val="FFFFFF"/>
              </a:buClr>
              <a:buSzPts val="1800"/>
              <a:buChar char="●"/>
            </a:pPr>
            <a:r>
              <a:rPr lang="en" sz="1800">
                <a:solidFill>
                  <a:srgbClr val="FFFFFF"/>
                </a:solidFill>
              </a:rPr>
              <a:t>News outlets</a:t>
            </a:r>
            <a:endParaRPr sz="1800">
              <a:solidFill>
                <a:srgbClr val="FFFFFF"/>
              </a:solidFill>
            </a:endParaRPr>
          </a:p>
          <a:p>
            <a:pPr indent="-342900" lvl="0" marL="457200" rtl="0" algn="l">
              <a:spcBef>
                <a:spcPts val="0"/>
              </a:spcBef>
              <a:spcAft>
                <a:spcPts val="0"/>
              </a:spcAft>
              <a:buClr>
                <a:srgbClr val="FFFFFF"/>
              </a:buClr>
              <a:buSzPts val="1800"/>
              <a:buChar char="●"/>
            </a:pPr>
            <a:r>
              <a:rPr lang="en" sz="1800">
                <a:solidFill>
                  <a:srgbClr val="FFFFFF"/>
                </a:solidFill>
              </a:rPr>
              <a:t>Other sports analysts</a:t>
            </a:r>
            <a:endParaRPr sz="1600">
              <a:solidFill>
                <a:srgbClr val="FFFFFF"/>
              </a:solidFill>
            </a:endParaRPr>
          </a:p>
        </p:txBody>
      </p:sp>
      <p:pic>
        <p:nvPicPr>
          <p:cNvPr id="149" name="Google Shape;149;p15"/>
          <p:cNvPicPr preferRelativeResize="0"/>
          <p:nvPr/>
        </p:nvPicPr>
        <p:blipFill>
          <a:blip r:embed="rId3">
            <a:alphaModFix/>
          </a:blip>
          <a:stretch>
            <a:fillRect/>
          </a:stretch>
        </p:blipFill>
        <p:spPr>
          <a:xfrm>
            <a:off x="5349300" y="1137200"/>
            <a:ext cx="2987100" cy="36634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1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800"/>
              <a:t>Types of analytics in soccer</a:t>
            </a:r>
            <a:endParaRPr sz="2800"/>
          </a:p>
        </p:txBody>
      </p:sp>
      <p:sp>
        <p:nvSpPr>
          <p:cNvPr id="155" name="Google Shape;155;p16"/>
          <p:cNvSpPr txBox="1"/>
          <p:nvPr>
            <p:ph idx="1" type="body"/>
          </p:nvPr>
        </p:nvSpPr>
        <p:spPr>
          <a:xfrm>
            <a:off x="930725" y="1396100"/>
            <a:ext cx="7405800" cy="3576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Predictive analytics:</a:t>
            </a:r>
            <a:endParaRPr sz="1800"/>
          </a:p>
          <a:p>
            <a:pPr indent="-342900" lvl="1" marL="914400" rtl="0" algn="l">
              <a:spcBef>
                <a:spcPts val="0"/>
              </a:spcBef>
              <a:spcAft>
                <a:spcPts val="0"/>
              </a:spcAft>
              <a:buSzPts val="1800"/>
              <a:buChar char="○"/>
            </a:pPr>
            <a:r>
              <a:rPr lang="en" sz="1500"/>
              <a:t>This form predicts the possibility of the outcome</a:t>
            </a:r>
            <a:endParaRPr sz="1500"/>
          </a:p>
          <a:p>
            <a:pPr indent="0" lvl="0" marL="0" rtl="0" algn="l">
              <a:spcBef>
                <a:spcPts val="1600"/>
              </a:spcBef>
              <a:spcAft>
                <a:spcPts val="0"/>
              </a:spcAft>
              <a:buNone/>
            </a:pPr>
            <a:r>
              <a:t/>
            </a:r>
            <a:endParaRPr sz="1800"/>
          </a:p>
          <a:p>
            <a:pPr indent="-342900" lvl="0" marL="457200" rtl="0" algn="l">
              <a:spcBef>
                <a:spcPts val="1600"/>
              </a:spcBef>
              <a:spcAft>
                <a:spcPts val="0"/>
              </a:spcAft>
              <a:buSzPts val="1800"/>
              <a:buChar char="●"/>
            </a:pPr>
            <a:r>
              <a:rPr lang="en" sz="1800"/>
              <a:t>Descriptive analytics:</a:t>
            </a:r>
            <a:endParaRPr sz="1800"/>
          </a:p>
          <a:p>
            <a:pPr indent="-342900" lvl="1" marL="914400" rtl="0" algn="l">
              <a:spcBef>
                <a:spcPts val="0"/>
              </a:spcBef>
              <a:spcAft>
                <a:spcPts val="0"/>
              </a:spcAft>
              <a:buSzPts val="1800"/>
              <a:buChar char="○"/>
            </a:pPr>
            <a:r>
              <a:rPr lang="en" sz="1500"/>
              <a:t>This f</a:t>
            </a:r>
            <a:r>
              <a:rPr lang="en" sz="1500">
                <a:solidFill>
                  <a:srgbClr val="FFFFFF"/>
                </a:solidFill>
              </a:rPr>
              <a:t>orm a</a:t>
            </a:r>
            <a:r>
              <a:rPr lang="en" sz="1500">
                <a:solidFill>
                  <a:srgbClr val="FFFFFF"/>
                </a:solidFill>
              </a:rPr>
              <a:t>nalyzes the data in hand to come up with suggestions to increase the possibility even further</a:t>
            </a:r>
            <a:endParaRPr sz="1500">
              <a:solidFill>
                <a:srgbClr val="FFFFFF"/>
              </a:solidFill>
            </a:endParaRPr>
          </a:p>
          <a:p>
            <a:pPr indent="0" lvl="0" marL="0" rtl="0" algn="l">
              <a:spcBef>
                <a:spcPts val="1600"/>
              </a:spcBef>
              <a:spcAft>
                <a:spcPts val="0"/>
              </a:spcAft>
              <a:buNone/>
            </a:pPr>
            <a:r>
              <a:t/>
            </a:r>
            <a:endParaRPr sz="1500">
              <a:solidFill>
                <a:srgbClr val="FFFFFF"/>
              </a:solidFill>
            </a:endParaRPr>
          </a:p>
          <a:p>
            <a:pPr indent="-323850" lvl="0" marL="457200" rtl="0" algn="l">
              <a:spcBef>
                <a:spcPts val="1600"/>
              </a:spcBef>
              <a:spcAft>
                <a:spcPts val="0"/>
              </a:spcAft>
              <a:buClr>
                <a:srgbClr val="FFFFFF"/>
              </a:buClr>
              <a:buSzPts val="1500"/>
              <a:buChar char="●"/>
            </a:pPr>
            <a:r>
              <a:rPr lang="en" sz="1500">
                <a:solidFill>
                  <a:srgbClr val="FFFFFF"/>
                </a:solidFill>
              </a:rPr>
              <a:t>Without good data, analytics in soccer is basically useless</a:t>
            </a:r>
            <a:endParaRPr sz="1500">
              <a:solidFill>
                <a:srgbClr val="FFFFFF"/>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17"/>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800"/>
              <a:t>What does the data consist of?</a:t>
            </a:r>
            <a:endParaRPr sz="2800"/>
          </a:p>
        </p:txBody>
      </p:sp>
      <p:sp>
        <p:nvSpPr>
          <p:cNvPr id="161" name="Google Shape;161;p17"/>
          <p:cNvSpPr txBox="1"/>
          <p:nvPr>
            <p:ph idx="1" type="body"/>
          </p:nvPr>
        </p:nvSpPr>
        <p:spPr>
          <a:xfrm>
            <a:off x="1297500" y="1197625"/>
            <a:ext cx="7038900" cy="373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t>Team Statistics</a:t>
            </a:r>
            <a:endParaRPr sz="1500"/>
          </a:p>
          <a:p>
            <a:pPr indent="-311150" lvl="0" marL="457200" rtl="0" algn="l">
              <a:spcBef>
                <a:spcPts val="1600"/>
              </a:spcBef>
              <a:spcAft>
                <a:spcPts val="0"/>
              </a:spcAft>
              <a:buSzPts val="1300"/>
              <a:buChar char="●"/>
            </a:pPr>
            <a:r>
              <a:rPr lang="en"/>
              <a:t>How many games has a team won or loss/if they are on a streak</a:t>
            </a:r>
            <a:endParaRPr/>
          </a:p>
          <a:p>
            <a:pPr indent="-311150" lvl="0" marL="457200" rtl="0" algn="l">
              <a:spcBef>
                <a:spcPts val="0"/>
              </a:spcBef>
              <a:spcAft>
                <a:spcPts val="0"/>
              </a:spcAft>
              <a:buSzPts val="1300"/>
              <a:buChar char="●"/>
            </a:pPr>
            <a:r>
              <a:rPr lang="en"/>
              <a:t>Winning/losing percentage when playing home vs away</a:t>
            </a:r>
            <a:endParaRPr/>
          </a:p>
          <a:p>
            <a:pPr indent="-311150" lvl="0" marL="457200" rtl="0" algn="l">
              <a:spcBef>
                <a:spcPts val="0"/>
              </a:spcBef>
              <a:spcAft>
                <a:spcPts val="0"/>
              </a:spcAft>
              <a:buSzPts val="1300"/>
              <a:buChar char="●"/>
            </a:pPr>
            <a:r>
              <a:rPr lang="en"/>
              <a:t>How many goals a team scores/lets up</a:t>
            </a:r>
            <a:endParaRPr/>
          </a:p>
          <a:p>
            <a:pPr indent="-311150" lvl="0" marL="457200" rtl="0" algn="l">
              <a:spcBef>
                <a:spcPts val="0"/>
              </a:spcBef>
              <a:spcAft>
                <a:spcPts val="0"/>
              </a:spcAft>
              <a:buSzPts val="1300"/>
              <a:buChar char="●"/>
            </a:pPr>
            <a:r>
              <a:rPr lang="en"/>
              <a:t>How many assists a team gets/lets up </a:t>
            </a:r>
            <a:endParaRPr/>
          </a:p>
          <a:p>
            <a:pPr indent="-311150" lvl="0" marL="457200" rtl="0" algn="l">
              <a:spcBef>
                <a:spcPts val="0"/>
              </a:spcBef>
              <a:spcAft>
                <a:spcPts val="0"/>
              </a:spcAft>
              <a:buSzPts val="1300"/>
              <a:buChar char="●"/>
            </a:pPr>
            <a:r>
              <a:rPr lang="en"/>
              <a:t>How many total points a team scores/lets up</a:t>
            </a:r>
            <a:endParaRPr/>
          </a:p>
          <a:p>
            <a:pPr indent="-311150" lvl="0" marL="457200" rtl="0" algn="l">
              <a:spcBef>
                <a:spcPts val="0"/>
              </a:spcBef>
              <a:spcAft>
                <a:spcPts val="0"/>
              </a:spcAft>
              <a:buSzPts val="1300"/>
              <a:buChar char="●"/>
            </a:pPr>
            <a:r>
              <a:rPr lang="en"/>
              <a:t>How many shots a team is taking per game</a:t>
            </a:r>
            <a:endParaRPr/>
          </a:p>
          <a:p>
            <a:pPr indent="0" lvl="0" marL="0" rtl="0" algn="l">
              <a:spcBef>
                <a:spcPts val="1600"/>
              </a:spcBef>
              <a:spcAft>
                <a:spcPts val="0"/>
              </a:spcAft>
              <a:buNone/>
            </a:pPr>
            <a:r>
              <a:rPr lang="en" sz="1500"/>
              <a:t>Individual Statistics</a:t>
            </a:r>
            <a:endParaRPr sz="1500"/>
          </a:p>
          <a:p>
            <a:pPr indent="-311150" lvl="0" marL="457200" rtl="0" algn="l">
              <a:spcBef>
                <a:spcPts val="1600"/>
              </a:spcBef>
              <a:spcAft>
                <a:spcPts val="0"/>
              </a:spcAft>
              <a:buSzPts val="1300"/>
              <a:buChar char="●"/>
            </a:pPr>
            <a:r>
              <a:rPr lang="en"/>
              <a:t>How many goals a player has</a:t>
            </a:r>
            <a:endParaRPr/>
          </a:p>
          <a:p>
            <a:pPr indent="-311150" lvl="0" marL="457200" rtl="0" algn="l">
              <a:spcBef>
                <a:spcPts val="0"/>
              </a:spcBef>
              <a:spcAft>
                <a:spcPts val="0"/>
              </a:spcAft>
              <a:buSzPts val="1300"/>
              <a:buChar char="●"/>
            </a:pPr>
            <a:r>
              <a:rPr lang="en"/>
              <a:t>How many assists a player has</a:t>
            </a:r>
            <a:endParaRPr/>
          </a:p>
          <a:p>
            <a:pPr indent="-311150" lvl="0" marL="457200" rtl="0" algn="l">
              <a:spcBef>
                <a:spcPts val="0"/>
              </a:spcBef>
              <a:spcAft>
                <a:spcPts val="0"/>
              </a:spcAft>
              <a:buSzPts val="1300"/>
              <a:buChar char="●"/>
            </a:pPr>
            <a:r>
              <a:rPr lang="en"/>
              <a:t>How many minutes a player typically plays </a:t>
            </a:r>
            <a:endParaRPr/>
          </a:p>
          <a:p>
            <a:pPr indent="-311150" lvl="0" marL="457200" rtl="0" algn="l">
              <a:spcBef>
                <a:spcPts val="0"/>
              </a:spcBef>
              <a:spcAft>
                <a:spcPts val="0"/>
              </a:spcAft>
              <a:buSzPts val="1300"/>
              <a:buChar char="●"/>
            </a:pPr>
            <a:r>
              <a:rPr lang="en"/>
              <a:t>How many miles a player covers per game</a:t>
            </a:r>
            <a:endParaRPr/>
          </a:p>
          <a:p>
            <a:pPr indent="-311150" lvl="0" marL="457200" rtl="0" algn="l">
              <a:spcBef>
                <a:spcPts val="0"/>
              </a:spcBef>
              <a:spcAft>
                <a:spcPts val="0"/>
              </a:spcAft>
              <a:buSzPts val="1300"/>
              <a:buChar char="●"/>
            </a:pPr>
            <a:r>
              <a:rPr lang="en"/>
              <a:t>How many passes a player makes/misplaces  per game</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1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800"/>
              <a:t>What does this data tell us?</a:t>
            </a:r>
            <a:endParaRPr sz="2800"/>
          </a:p>
        </p:txBody>
      </p:sp>
      <p:sp>
        <p:nvSpPr>
          <p:cNvPr id="167" name="Google Shape;167;p18"/>
          <p:cNvSpPr txBox="1"/>
          <p:nvPr>
            <p:ph idx="1" type="body"/>
          </p:nvPr>
        </p:nvSpPr>
        <p:spPr>
          <a:xfrm>
            <a:off x="1297500" y="17267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This data helps managers of soccer clubs:</a:t>
            </a:r>
            <a:endParaRPr sz="1800"/>
          </a:p>
          <a:p>
            <a:pPr indent="-323850" lvl="0" marL="457200" rtl="0" algn="l">
              <a:spcBef>
                <a:spcPts val="1600"/>
              </a:spcBef>
              <a:spcAft>
                <a:spcPts val="0"/>
              </a:spcAft>
              <a:buSzPts val="1500"/>
              <a:buChar char="●"/>
            </a:pPr>
            <a:r>
              <a:rPr lang="en" sz="1500"/>
              <a:t>Optimize exercise programs</a:t>
            </a:r>
            <a:endParaRPr sz="1500"/>
          </a:p>
          <a:p>
            <a:pPr indent="-323850" lvl="0" marL="457200" rtl="0" algn="l">
              <a:spcBef>
                <a:spcPts val="0"/>
              </a:spcBef>
              <a:spcAft>
                <a:spcPts val="0"/>
              </a:spcAft>
              <a:buSzPts val="1500"/>
              <a:buChar char="●"/>
            </a:pPr>
            <a:r>
              <a:rPr lang="en" sz="1500"/>
              <a:t>Put players on specific nutrition plans</a:t>
            </a:r>
            <a:endParaRPr sz="1500"/>
          </a:p>
          <a:p>
            <a:pPr indent="-323850" lvl="0" marL="457200" rtl="0" algn="l">
              <a:spcBef>
                <a:spcPts val="0"/>
              </a:spcBef>
              <a:spcAft>
                <a:spcPts val="0"/>
              </a:spcAft>
              <a:buSzPts val="1500"/>
              <a:buChar char="●"/>
            </a:pPr>
            <a:r>
              <a:rPr lang="en" sz="1500"/>
              <a:t>Find out areas of the game that need to be worked on more in practice</a:t>
            </a:r>
            <a:endParaRPr sz="1500"/>
          </a:p>
          <a:p>
            <a:pPr indent="-323850" lvl="0" marL="457200" rtl="0" algn="l">
              <a:spcBef>
                <a:spcPts val="0"/>
              </a:spcBef>
              <a:spcAft>
                <a:spcPts val="0"/>
              </a:spcAft>
              <a:buSzPts val="1500"/>
              <a:buChar char="●"/>
            </a:pPr>
            <a:r>
              <a:rPr lang="en" sz="1500"/>
              <a:t>Focus on which formations are the most successful</a:t>
            </a:r>
            <a:endParaRPr sz="1500"/>
          </a:p>
          <a:p>
            <a:pPr indent="-323850" lvl="0" marL="457200" rtl="0" algn="l">
              <a:spcBef>
                <a:spcPts val="0"/>
              </a:spcBef>
              <a:spcAft>
                <a:spcPts val="0"/>
              </a:spcAft>
              <a:buSzPts val="1500"/>
              <a:buChar char="●"/>
            </a:pPr>
            <a:r>
              <a:rPr lang="en" sz="1500"/>
              <a:t>Key on how to counter opposing </a:t>
            </a:r>
            <a:r>
              <a:rPr lang="en" sz="1500"/>
              <a:t>team's</a:t>
            </a:r>
            <a:r>
              <a:rPr lang="en" sz="1500"/>
              <a:t> strengths</a:t>
            </a:r>
            <a:endParaRPr sz="1500"/>
          </a:p>
          <a:p>
            <a:pPr indent="-323850" lvl="0" marL="457200" rtl="0" algn="l">
              <a:spcBef>
                <a:spcPts val="0"/>
              </a:spcBef>
              <a:spcAft>
                <a:spcPts val="0"/>
              </a:spcAft>
              <a:buSzPts val="1500"/>
              <a:buChar char="●"/>
            </a:pPr>
            <a:r>
              <a:rPr lang="en" sz="1500"/>
              <a:t>To </a:t>
            </a:r>
            <a:r>
              <a:rPr lang="en" sz="1500"/>
              <a:t>Implement and execute game plans</a:t>
            </a:r>
            <a:endParaRPr sz="15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1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800"/>
              <a:t>From a management standpoint</a:t>
            </a:r>
            <a:endParaRPr sz="2800"/>
          </a:p>
        </p:txBody>
      </p:sp>
      <p:sp>
        <p:nvSpPr>
          <p:cNvPr id="173" name="Google Shape;173;p19"/>
          <p:cNvSpPr txBox="1"/>
          <p:nvPr>
            <p:ph idx="1" type="body"/>
          </p:nvPr>
        </p:nvSpPr>
        <p:spPr>
          <a:xfrm>
            <a:off x="661300" y="1481850"/>
            <a:ext cx="7850100" cy="3269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Many professional sports teams function as businesses and use data analytics to:</a:t>
            </a:r>
            <a:endParaRPr sz="1800"/>
          </a:p>
          <a:p>
            <a:pPr indent="-330200" lvl="0" marL="457200" rtl="0" algn="l">
              <a:spcBef>
                <a:spcPts val="1600"/>
              </a:spcBef>
              <a:spcAft>
                <a:spcPts val="0"/>
              </a:spcAft>
              <a:buSzPts val="1600"/>
              <a:buChar char="●"/>
            </a:pPr>
            <a:r>
              <a:rPr lang="en" sz="1600"/>
              <a:t>Grow ticket sales</a:t>
            </a:r>
            <a:endParaRPr sz="1600"/>
          </a:p>
          <a:p>
            <a:pPr indent="-330200" lvl="0" marL="457200" rtl="0" algn="l">
              <a:spcBef>
                <a:spcPts val="0"/>
              </a:spcBef>
              <a:spcAft>
                <a:spcPts val="0"/>
              </a:spcAft>
              <a:buSzPts val="1600"/>
              <a:buChar char="●"/>
            </a:pPr>
            <a:r>
              <a:rPr lang="en" sz="1600"/>
              <a:t>Strengthen marketing strategies</a:t>
            </a:r>
            <a:endParaRPr sz="1600"/>
          </a:p>
          <a:p>
            <a:pPr indent="-330200" lvl="0" marL="457200" rtl="0" algn="l">
              <a:spcBef>
                <a:spcPts val="0"/>
              </a:spcBef>
              <a:spcAft>
                <a:spcPts val="0"/>
              </a:spcAft>
              <a:buSzPts val="1600"/>
              <a:buChar char="●"/>
            </a:pPr>
            <a:r>
              <a:rPr lang="en" sz="1600"/>
              <a:t>Increase product merchandise sales</a:t>
            </a:r>
            <a:endParaRPr sz="1600"/>
          </a:p>
          <a:p>
            <a:pPr indent="-330200" lvl="0" marL="457200" rtl="0" algn="l">
              <a:spcBef>
                <a:spcPts val="0"/>
              </a:spcBef>
              <a:spcAft>
                <a:spcPts val="0"/>
              </a:spcAft>
              <a:buSzPts val="1600"/>
              <a:buChar char="●"/>
            </a:pPr>
            <a:r>
              <a:rPr lang="en" sz="1600"/>
              <a:t>Lessen </a:t>
            </a:r>
            <a:r>
              <a:rPr lang="en" sz="1600"/>
              <a:t>operating costs</a:t>
            </a:r>
            <a:endParaRPr sz="1600"/>
          </a:p>
          <a:p>
            <a:pPr indent="-330200" lvl="0" marL="457200" rtl="0" algn="l">
              <a:lnSpc>
                <a:spcPct val="150000"/>
              </a:lnSpc>
              <a:spcBef>
                <a:spcPts val="0"/>
              </a:spcBef>
              <a:spcAft>
                <a:spcPts val="0"/>
              </a:spcAft>
              <a:buSzPts val="1600"/>
              <a:buChar char="●"/>
            </a:pPr>
            <a:r>
              <a:rPr lang="en" sz="1600"/>
              <a:t>Partner with ‘21st Club’</a:t>
            </a:r>
            <a:endParaRPr sz="1600"/>
          </a:p>
          <a:p>
            <a:pPr indent="-317500" lvl="1" marL="914400" rtl="0" algn="l">
              <a:lnSpc>
                <a:spcPct val="150000"/>
              </a:lnSpc>
              <a:spcBef>
                <a:spcPts val="0"/>
              </a:spcBef>
              <a:spcAft>
                <a:spcPts val="0"/>
              </a:spcAft>
              <a:buSzPts val="1400"/>
              <a:buChar char="○"/>
            </a:pPr>
            <a:r>
              <a:rPr lang="en" sz="1400"/>
              <a:t>“We exist to help soccer clubs achieve competitive edge and build sustainable success”</a:t>
            </a:r>
            <a:endParaRPr sz="1400"/>
          </a:p>
          <a:p>
            <a:pPr indent="-317500" lvl="1" marL="914400" rtl="0" algn="l">
              <a:lnSpc>
                <a:spcPct val="150000"/>
              </a:lnSpc>
              <a:spcBef>
                <a:spcPts val="0"/>
              </a:spcBef>
              <a:spcAft>
                <a:spcPts val="0"/>
              </a:spcAft>
              <a:buSzPts val="1400"/>
              <a:buChar char="○"/>
            </a:pPr>
            <a:r>
              <a:rPr lang="en" sz="1400"/>
              <a:t>Aid clubs early recruit young talented players </a:t>
            </a:r>
            <a:endParaRPr sz="1400"/>
          </a:p>
          <a:p>
            <a:pPr indent="-317500" lvl="1" marL="914400" rtl="0" algn="l">
              <a:lnSpc>
                <a:spcPct val="150000"/>
              </a:lnSpc>
              <a:spcBef>
                <a:spcPts val="0"/>
              </a:spcBef>
              <a:spcAft>
                <a:spcPts val="0"/>
              </a:spcAft>
              <a:buSzPts val="1400"/>
              <a:buChar char="○"/>
            </a:pPr>
            <a:r>
              <a:rPr lang="en" sz="1400"/>
              <a:t>Assist teams in offering salaries to players so they stick with the club</a:t>
            </a:r>
            <a:endParaRPr sz="1400"/>
          </a:p>
          <a:p>
            <a:pPr indent="0" lvl="0" marL="0" rtl="0" algn="l">
              <a:spcBef>
                <a:spcPts val="1600"/>
              </a:spcBef>
              <a:spcAft>
                <a:spcPts val="160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20"/>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makes soccer so hard to predict?</a:t>
            </a:r>
            <a:endParaRPr/>
          </a:p>
        </p:txBody>
      </p:sp>
      <p:sp>
        <p:nvSpPr>
          <p:cNvPr id="179" name="Google Shape;179;p20"/>
          <p:cNvSpPr txBox="1"/>
          <p:nvPr>
            <p:ph idx="1" type="body"/>
          </p:nvPr>
        </p:nvSpPr>
        <p:spPr>
          <a:xfrm>
            <a:off x="906225" y="1567550"/>
            <a:ext cx="7430100" cy="3184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Even though there’s historical data on teams dating back thousands of years, why is it so hard to predict the winner of major championships?</a:t>
            </a:r>
            <a:endParaRPr sz="1800"/>
          </a:p>
          <a:p>
            <a:pPr indent="-323850" lvl="0" marL="457200" rtl="0" algn="l">
              <a:spcBef>
                <a:spcPts val="1600"/>
              </a:spcBef>
              <a:spcAft>
                <a:spcPts val="0"/>
              </a:spcAft>
              <a:buSzPts val="1500"/>
              <a:buChar char="●"/>
            </a:pPr>
            <a:r>
              <a:rPr lang="en" sz="1500"/>
              <a:t>Complexity of the game</a:t>
            </a:r>
            <a:endParaRPr sz="1500"/>
          </a:p>
          <a:p>
            <a:pPr indent="-323850" lvl="0" marL="457200" rtl="0" algn="l">
              <a:spcBef>
                <a:spcPts val="0"/>
              </a:spcBef>
              <a:spcAft>
                <a:spcPts val="0"/>
              </a:spcAft>
              <a:buSzPts val="1500"/>
              <a:buChar char="●"/>
            </a:pPr>
            <a:r>
              <a:rPr lang="en" sz="1500"/>
              <a:t>Generally low scoring</a:t>
            </a:r>
            <a:endParaRPr sz="1500"/>
          </a:p>
          <a:p>
            <a:pPr indent="-323850" lvl="0" marL="457200" rtl="0" algn="l">
              <a:spcBef>
                <a:spcPts val="0"/>
              </a:spcBef>
              <a:spcAft>
                <a:spcPts val="0"/>
              </a:spcAft>
              <a:buSzPts val="1500"/>
              <a:buChar char="●"/>
            </a:pPr>
            <a:r>
              <a:rPr lang="en" sz="1500"/>
              <a:t>Games end in ties</a:t>
            </a:r>
            <a:endParaRPr sz="1500"/>
          </a:p>
          <a:p>
            <a:pPr indent="-323850" lvl="0" marL="457200" rtl="0" algn="l">
              <a:spcBef>
                <a:spcPts val="0"/>
              </a:spcBef>
              <a:spcAft>
                <a:spcPts val="0"/>
              </a:spcAft>
              <a:buSzPts val="1500"/>
              <a:buChar char="●"/>
            </a:pPr>
            <a:r>
              <a:rPr lang="en" sz="1500"/>
              <a:t>Includes the best athletes from around the world</a:t>
            </a:r>
            <a:endParaRPr sz="1500"/>
          </a:p>
          <a:p>
            <a:pPr indent="-323850" lvl="0" marL="457200" rtl="0" algn="l">
              <a:spcBef>
                <a:spcPts val="0"/>
              </a:spcBef>
              <a:spcAft>
                <a:spcPts val="0"/>
              </a:spcAft>
              <a:buSzPts val="1500"/>
              <a:buChar char="●"/>
            </a:pPr>
            <a:r>
              <a:rPr lang="en" sz="1500"/>
              <a:t>Suspensions</a:t>
            </a:r>
            <a:r>
              <a:rPr lang="en" sz="1500"/>
              <a:t> (Red Card)</a:t>
            </a:r>
            <a:endParaRPr sz="1500"/>
          </a:p>
          <a:p>
            <a:pPr indent="-323850" lvl="0" marL="457200" rtl="0" algn="l">
              <a:spcBef>
                <a:spcPts val="0"/>
              </a:spcBef>
              <a:spcAft>
                <a:spcPts val="0"/>
              </a:spcAft>
              <a:buSzPts val="1500"/>
              <a:buChar char="●"/>
            </a:pPr>
            <a:r>
              <a:rPr lang="en" sz="1500"/>
              <a:t>Extra game time due to injuries</a:t>
            </a:r>
            <a:endParaRPr sz="1500"/>
          </a:p>
          <a:p>
            <a:pPr indent="-323850" lvl="0" marL="457200" rtl="0" algn="l">
              <a:spcBef>
                <a:spcPts val="0"/>
              </a:spcBef>
              <a:spcAft>
                <a:spcPts val="0"/>
              </a:spcAft>
              <a:buSzPts val="1500"/>
              <a:buChar char="●"/>
            </a:pPr>
            <a:r>
              <a:rPr lang="en" sz="1500"/>
              <a:t>Referees are not perfect</a:t>
            </a:r>
            <a:endParaRPr sz="15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21"/>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Goalkeepers</a:t>
            </a:r>
            <a:endParaRPr/>
          </a:p>
        </p:txBody>
      </p:sp>
      <p:sp>
        <p:nvSpPr>
          <p:cNvPr id="185" name="Google Shape;185;p21"/>
          <p:cNvSpPr txBox="1"/>
          <p:nvPr>
            <p:ph idx="1" type="body"/>
          </p:nvPr>
        </p:nvSpPr>
        <p:spPr>
          <a:xfrm>
            <a:off x="1297500" y="1383850"/>
            <a:ext cx="7038900" cy="334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Key responsibilities:</a:t>
            </a:r>
            <a:endParaRPr/>
          </a:p>
          <a:p>
            <a:pPr indent="-311150" lvl="0" marL="457200" rtl="0" algn="l">
              <a:spcBef>
                <a:spcPts val="1600"/>
              </a:spcBef>
              <a:spcAft>
                <a:spcPts val="0"/>
              </a:spcAft>
              <a:buSzPts val="1300"/>
              <a:buChar char="●"/>
            </a:pPr>
            <a:r>
              <a:rPr lang="en"/>
              <a:t>Save shots</a:t>
            </a:r>
            <a:endParaRPr/>
          </a:p>
          <a:p>
            <a:pPr indent="-311150" lvl="0" marL="457200" rtl="0" algn="l">
              <a:spcBef>
                <a:spcPts val="0"/>
              </a:spcBef>
              <a:spcAft>
                <a:spcPts val="0"/>
              </a:spcAft>
              <a:buSzPts val="1300"/>
              <a:buChar char="●"/>
            </a:pPr>
            <a:r>
              <a:rPr lang="en"/>
              <a:t>Communication</a:t>
            </a:r>
            <a:endParaRPr/>
          </a:p>
          <a:p>
            <a:pPr indent="-311150" lvl="0" marL="457200" rtl="0" algn="l">
              <a:spcBef>
                <a:spcPts val="0"/>
              </a:spcBef>
              <a:spcAft>
                <a:spcPts val="0"/>
              </a:spcAft>
              <a:buSzPts val="1300"/>
              <a:buChar char="●"/>
            </a:pPr>
            <a:r>
              <a:rPr lang="en"/>
              <a:t>Organize the defense</a:t>
            </a:r>
            <a:endParaRPr/>
          </a:p>
          <a:p>
            <a:pPr indent="-311150" lvl="0" marL="457200" rtl="0" algn="l">
              <a:spcBef>
                <a:spcPts val="0"/>
              </a:spcBef>
              <a:spcAft>
                <a:spcPts val="0"/>
              </a:spcAft>
              <a:buSzPts val="1300"/>
              <a:buChar char="●"/>
            </a:pPr>
            <a:r>
              <a:rPr lang="en"/>
              <a:t>Positive outlet passes</a:t>
            </a:r>
            <a:endParaRPr/>
          </a:p>
          <a:p>
            <a:pPr indent="0" lvl="0" marL="0" rtl="0" algn="l">
              <a:spcBef>
                <a:spcPts val="1600"/>
              </a:spcBef>
              <a:spcAft>
                <a:spcPts val="0"/>
              </a:spcAft>
              <a:buNone/>
            </a:pPr>
            <a:r>
              <a:rPr lang="en"/>
              <a:t>Parameters used to evaluate performance:</a:t>
            </a:r>
            <a:endParaRPr/>
          </a:p>
          <a:p>
            <a:pPr indent="-311150" lvl="0" marL="457200" rtl="0" algn="l">
              <a:spcBef>
                <a:spcPts val="1600"/>
              </a:spcBef>
              <a:spcAft>
                <a:spcPts val="0"/>
              </a:spcAft>
              <a:buSzPts val="1300"/>
              <a:buChar char="●"/>
            </a:pPr>
            <a:r>
              <a:rPr lang="en"/>
              <a:t>Shots saved</a:t>
            </a:r>
            <a:endParaRPr/>
          </a:p>
          <a:p>
            <a:pPr indent="-311150" lvl="0" marL="457200" rtl="0" algn="l">
              <a:spcBef>
                <a:spcPts val="0"/>
              </a:spcBef>
              <a:spcAft>
                <a:spcPts val="0"/>
              </a:spcAft>
              <a:buSzPts val="1300"/>
              <a:buChar char="●"/>
            </a:pPr>
            <a:r>
              <a:rPr lang="en"/>
              <a:t>Fumbled or successfully grabbed</a:t>
            </a:r>
            <a:endParaRPr/>
          </a:p>
          <a:p>
            <a:pPr indent="-311150" lvl="0" marL="457200" rtl="0" algn="l">
              <a:spcBef>
                <a:spcPts val="0"/>
              </a:spcBef>
              <a:spcAft>
                <a:spcPts val="0"/>
              </a:spcAft>
              <a:buSzPts val="1300"/>
              <a:buChar char="●"/>
            </a:pPr>
            <a:r>
              <a:rPr lang="en"/>
              <a:t>Goals given away</a:t>
            </a:r>
            <a:endParaRPr/>
          </a:p>
          <a:p>
            <a:pPr indent="-311150" lvl="0" marL="457200" rtl="0" algn="l">
              <a:spcBef>
                <a:spcPts val="0"/>
              </a:spcBef>
              <a:spcAft>
                <a:spcPts val="0"/>
              </a:spcAft>
              <a:buSzPts val="1300"/>
              <a:buChar char="●"/>
            </a:pPr>
            <a:r>
              <a:rPr lang="en"/>
              <a:t>Passes on target</a:t>
            </a:r>
            <a:endParaRPr/>
          </a:p>
          <a:p>
            <a:pPr indent="-311150" lvl="0" marL="457200" rtl="0" algn="l">
              <a:spcBef>
                <a:spcPts val="0"/>
              </a:spcBef>
              <a:spcAft>
                <a:spcPts val="0"/>
              </a:spcAft>
              <a:buSzPts val="1300"/>
              <a:buChar char="●"/>
            </a:pPr>
            <a:r>
              <a:rPr lang="en"/>
              <a:t>Free-kicks (short and long)</a:t>
            </a:r>
            <a:endParaRPr/>
          </a:p>
          <a:p>
            <a:pPr indent="-311150" lvl="0" marL="457200" rtl="0" algn="l">
              <a:spcBef>
                <a:spcPts val="0"/>
              </a:spcBef>
              <a:spcAft>
                <a:spcPts val="0"/>
              </a:spcAft>
              <a:buSzPts val="1300"/>
              <a:buChar char="●"/>
            </a:pPr>
            <a:r>
              <a:rPr lang="en"/>
              <a:t>Fouls</a:t>
            </a:r>
            <a:endParaRPr/>
          </a:p>
        </p:txBody>
      </p:sp>
      <p:pic>
        <p:nvPicPr>
          <p:cNvPr id="186" name="Google Shape;186;p21"/>
          <p:cNvPicPr preferRelativeResize="0"/>
          <p:nvPr/>
        </p:nvPicPr>
        <p:blipFill>
          <a:blip r:embed="rId3">
            <a:alphaModFix/>
          </a:blip>
          <a:stretch>
            <a:fillRect/>
          </a:stretch>
        </p:blipFill>
        <p:spPr>
          <a:xfrm>
            <a:off x="4942400" y="1655350"/>
            <a:ext cx="3801550" cy="28002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